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0" d="100"/>
          <a:sy n="70" d="100"/>
        </p:scale>
        <p:origin x="3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424940"/>
          </a:xfrm>
          <a:custGeom>
            <a:avLst/>
            <a:gdLst/>
            <a:ahLst/>
            <a:cxnLst/>
            <a:rect l="l" t="t" r="r" b="b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C933C08-038D-4800-8C31-1DDEAF7CC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104100" cy="1130865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7571685"/>
            <a:ext cx="20104100" cy="3736975"/>
          </a:xfrm>
          <a:custGeom>
            <a:avLst/>
            <a:gdLst/>
            <a:ahLst/>
            <a:cxnLst/>
            <a:rect l="l" t="t" r="r" b="b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87217" y="9110626"/>
            <a:ext cx="5895975" cy="1828800"/>
          </a:xfrm>
          <a:custGeom>
            <a:avLst/>
            <a:gdLst/>
            <a:ahLst/>
            <a:cxnLst/>
            <a:rect l="l" t="t" r="r" b="b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6454" y="7571685"/>
            <a:ext cx="10770771" cy="1528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34920" y="6315975"/>
            <a:ext cx="6000518" cy="12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1" y="8837406"/>
            <a:ext cx="178999" cy="262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387" y="8837406"/>
            <a:ext cx="178999" cy="262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5057" y="6328519"/>
            <a:ext cx="1429862" cy="12431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4344" y="6328519"/>
            <a:ext cx="9064687" cy="17154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5057" y="7571685"/>
            <a:ext cx="10493973" cy="1528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6377" y="6329828"/>
            <a:ext cx="10491470" cy="2506345"/>
          </a:xfrm>
          <a:custGeom>
            <a:avLst/>
            <a:gdLst/>
            <a:ahLst/>
            <a:cxnLst/>
            <a:rect l="l" t="t" r="r" b="b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341079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1079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6846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26846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6846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812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6812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6807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63788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63788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1079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524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524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680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809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9524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6846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807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82584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809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952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6807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6846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41078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19524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63788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41076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273704" y="8046246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73704" y="9617801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59483" y="827272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059483" y="984426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05948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29438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229438" y="984427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229433" y="856552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6407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96407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273704" y="882630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52139" y="830475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52139" y="987629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29436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29436" y="961551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52139" y="856781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59483" y="9089377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29438" y="908937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015210" y="9318125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229436" y="935244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752142" y="908937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29433" y="1052824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59483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273704" y="107569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752139" y="1078902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796407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73701" y="1052824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45676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745676" y="8958984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22973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222973" y="895669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2296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53008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53008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53008" y="8956701"/>
            <a:ext cx="228767" cy="1436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53008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22969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22969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745676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67241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67241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67241" y="8958984"/>
            <a:ext cx="399415" cy="140970"/>
          </a:xfrm>
          <a:custGeom>
            <a:avLst/>
            <a:gdLst/>
            <a:ahLst/>
            <a:cxnLst/>
            <a:rect l="l" t="t" r="r" b="b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66454" y="8958984"/>
            <a:ext cx="92604" cy="1413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89943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89943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7241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22969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053008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67239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89943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672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53008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222973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08747" y="804396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67241" y="8046246"/>
            <a:ext cx="399415" cy="229235"/>
          </a:xfrm>
          <a:custGeom>
            <a:avLst/>
            <a:gdLst/>
            <a:ahLst/>
            <a:cxnLst/>
            <a:rect l="l" t="t" r="r" b="b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66454" y="8046246"/>
            <a:ext cx="92604" cy="2287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22969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745676" y="8307034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4825988" y="10530527"/>
            <a:ext cx="492125" cy="487680"/>
          </a:xfrm>
          <a:custGeom>
            <a:avLst/>
            <a:gdLst/>
            <a:ahLst/>
            <a:cxnLst/>
            <a:rect l="l" t="t" r="r" b="b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4825988" y="9100382"/>
            <a:ext cx="492125" cy="346075"/>
          </a:xfrm>
          <a:custGeom>
            <a:avLst/>
            <a:gdLst/>
            <a:ahLst/>
            <a:cxnLst/>
            <a:rect l="l" t="t" r="r" b="b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4825988" y="8958984"/>
            <a:ext cx="491817" cy="141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4303274" y="10528242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4303274" y="9100382"/>
            <a:ext cx="229235" cy="120014"/>
          </a:xfrm>
          <a:custGeom>
            <a:avLst/>
            <a:gdLst/>
            <a:ahLst/>
            <a:cxnLst/>
            <a:rect l="l" t="t" r="r" b="b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4303281" y="8956701"/>
            <a:ext cx="228757" cy="1436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4303271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133309" y="10528244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133309" y="8956701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133309" y="10006679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4303280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4303280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825988" y="10008972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347543" y="1053052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5347546" y="9099954"/>
            <a:ext cx="492125" cy="87630"/>
          </a:xfrm>
          <a:custGeom>
            <a:avLst/>
            <a:gdLst/>
            <a:ahLst/>
            <a:cxnLst/>
            <a:rect l="l" t="t" r="r" b="b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5437220" y="8958984"/>
            <a:ext cx="402590" cy="140970"/>
          </a:xfrm>
          <a:custGeom>
            <a:avLst/>
            <a:gdLst/>
            <a:ahLst/>
            <a:cxnLst/>
            <a:rect l="l" t="t" r="r" b="b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5347543" y="8958984"/>
            <a:ext cx="89672" cy="1413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870254" y="10791315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5870254" y="92197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47543" y="10267467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4303271" y="9482832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6133309" y="9711589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5347540" y="948283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5870254" y="9482833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347546" y="9745901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6133309" y="8043964"/>
            <a:ext cx="229235" cy="492125"/>
          </a:xfrm>
          <a:custGeom>
            <a:avLst/>
            <a:gdLst/>
            <a:ahLst/>
            <a:cxnLst/>
            <a:rect l="l" t="t" r="r" b="b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4303277" y="8272723"/>
            <a:ext cx="229235" cy="263525"/>
          </a:xfrm>
          <a:custGeom>
            <a:avLst/>
            <a:gdLst/>
            <a:ahLst/>
            <a:cxnLst/>
            <a:rect l="l" t="t" r="r" b="b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5089047" y="8043964"/>
            <a:ext cx="207645" cy="263525"/>
          </a:xfrm>
          <a:custGeom>
            <a:avLst/>
            <a:gdLst/>
            <a:ahLst/>
            <a:cxnLst/>
            <a:rect l="l" t="t" r="r" b="b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5297722" y="8043964"/>
            <a:ext cx="20083" cy="2630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5437215" y="8046246"/>
            <a:ext cx="402590" cy="229235"/>
          </a:xfrm>
          <a:custGeom>
            <a:avLst/>
            <a:gdLst/>
            <a:ahLst/>
            <a:cxnLst/>
            <a:rect l="l" t="t" r="r" b="b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303280" y="8043966"/>
            <a:ext cx="492125" cy="229235"/>
          </a:xfrm>
          <a:custGeom>
            <a:avLst/>
            <a:gdLst/>
            <a:ahLst/>
            <a:cxnLst/>
            <a:rect l="l" t="t" r="r" b="b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825984" y="8307034"/>
            <a:ext cx="470534" cy="229235"/>
          </a:xfrm>
          <a:custGeom>
            <a:avLst/>
            <a:gdLst/>
            <a:ahLst/>
            <a:cxnLst/>
            <a:rect l="l" t="t" r="r" b="b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5297722" y="8046246"/>
            <a:ext cx="139493" cy="48953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04C1393-1EDC-4EBF-8FEB-CB822D5967C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37" y="6675721"/>
            <a:ext cx="7806055" cy="951957"/>
          </a:xfrm>
          <a:prstGeom prst="rect">
            <a:avLst/>
          </a:prstGeom>
        </p:spPr>
      </p:pic>
      <p:sp>
        <p:nvSpPr>
          <p:cNvPr id="146" name="object 58">
            <a:extLst>
              <a:ext uri="{FF2B5EF4-FFF2-40B4-BE49-F238E27FC236}">
                <a16:creationId xmlns:a16="http://schemas.microsoft.com/office/drawing/2014/main" id="{B543BA6F-A263-4412-B7F6-C238ED8D6474}"/>
              </a:ext>
            </a:extLst>
          </p:cNvPr>
          <p:cNvSpPr txBox="1"/>
          <p:nvPr/>
        </p:nvSpPr>
        <p:spPr>
          <a:xfrm>
            <a:off x="6019602" y="7937456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b="0" spc="-5" dirty="0">
                <a:latin typeface="Montserrat Light"/>
                <a:cs typeface="Montserrat Light"/>
              </a:rPr>
              <a:t>Новые линии поставок 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1026" name="Picture 2" descr="GigaDevice - MIKROE">
            <a:extLst>
              <a:ext uri="{FF2B5EF4-FFF2-40B4-BE49-F238E27FC236}">
                <a16:creationId xmlns:a16="http://schemas.microsoft.com/office/drawing/2014/main" id="{81FC0CAA-0E9B-BC98-BAE7-26CE5495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47" y="9240674"/>
            <a:ext cx="7114842" cy="16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8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790652" y="2270299"/>
            <a:ext cx="10960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Память </a:t>
            </a:r>
            <a:r>
              <a:rPr lang="en-US" sz="2000" dirty="0">
                <a:latin typeface="Montserrat" panose="00000500000000000000" pitchFamily="2" charset="-52"/>
              </a:rPr>
              <a:t>SPI NOR Flash</a:t>
            </a:r>
            <a:endParaRPr lang="ru-RU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является пионером в разработке интегральных схем памяти. Мы стремимся к разработке передовых технологий памяти и решений IC.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Они также являются одной из первых компаний, успешно разработавших и запустивших SPI NOR Flash.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SPI NOR Flash предлагает 16 вариантов плотности от 512 КБ до 2 Гбит для удовлетворения требований различных операционных систем реального времени и поддерживает широкий диапазон напряжения питания 3 В, 1,8 В, 1,2 В и питание от батареи 1,65 ~ 3,6 В (WR).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Между тем, предлагают до 20 различных типов корпусов, чтобы обеспечить гибкость конструкции заказчика, которая требует различной плотности, используемого напряжения и типа корпуса в различных приложениях.</a:t>
            </a:r>
          </a:p>
        </p:txBody>
      </p:sp>
      <p:pic>
        <p:nvPicPr>
          <p:cNvPr id="3076" name="Picture 4" descr="GigaDevice Semiconductor Inc.">
            <a:extLst>
              <a:ext uri="{FF2B5EF4-FFF2-40B4-BE49-F238E27FC236}">
                <a16:creationId xmlns:a16="http://schemas.microsoft.com/office/drawing/2014/main" id="{F2B242E8-1332-C198-5852-CC8CFD09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437" y="2434315"/>
            <a:ext cx="5320914" cy="31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D25 SPI NOR Flash Memory - GigaDevice | Mouser">
            <a:extLst>
              <a:ext uri="{FF2B5EF4-FFF2-40B4-BE49-F238E27FC236}">
                <a16:creationId xmlns:a16="http://schemas.microsoft.com/office/drawing/2014/main" id="{4D430320-D01C-7441-527B-6C8272ECC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94" y="5732131"/>
            <a:ext cx="5715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20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790652" y="2270299"/>
            <a:ext cx="109605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Память </a:t>
            </a:r>
            <a:r>
              <a:rPr lang="en-US" sz="2000" dirty="0">
                <a:latin typeface="Montserrat" panose="00000500000000000000" pitchFamily="2" charset="-52"/>
              </a:rPr>
              <a:t>SPI NAND Flash</a:t>
            </a:r>
            <a:endParaRPr lang="ru-RU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выпустила первую в отрасли флэш-память SPI NAND в 2013 году и продолжила разработку комплексного портфеля продуктов, которые полностью охватывают бытовую электронику, промышленные и автомобильные приложения.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SPI NAND Flash имеет встроенный переключаемый модуль ECC, поддерживает QSPI и предлагает высокую скорость, высокую надежность и низкое энергопотребление.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По сравнению с обычными параллельными интерфейсами, SPI NAND Flash отличается компактностью, малым количеством выводов и простотой использования.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Он также может использовать совместимую компоновку с SPI NOR Flash для упрощения миграции. Это решение было хорошо воспринято пользователями как ключевое решение для встроенного кода приложений и хранения данных с момента запуска продукта.</a:t>
            </a:r>
          </a:p>
        </p:txBody>
      </p:sp>
      <p:pic>
        <p:nvPicPr>
          <p:cNvPr id="3076" name="Picture 4" descr="GigaDevice Semiconductor Inc.">
            <a:extLst>
              <a:ext uri="{FF2B5EF4-FFF2-40B4-BE49-F238E27FC236}">
                <a16:creationId xmlns:a16="http://schemas.microsoft.com/office/drawing/2014/main" id="{F2B242E8-1332-C198-5852-CC8CFD09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437" y="2434315"/>
            <a:ext cx="5320914" cy="31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D25 SPI NOR Flash Memory - GigaDevice | Mouser">
            <a:extLst>
              <a:ext uri="{FF2B5EF4-FFF2-40B4-BE49-F238E27FC236}">
                <a16:creationId xmlns:a16="http://schemas.microsoft.com/office/drawing/2014/main" id="{4D430320-D01C-7441-527B-6C8272ECC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94" y="5732131"/>
            <a:ext cx="5715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55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790652" y="2270299"/>
            <a:ext cx="10960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Память </a:t>
            </a:r>
            <a:r>
              <a:rPr lang="en-US" sz="2000" dirty="0">
                <a:latin typeface="Montserrat" panose="00000500000000000000" pitchFamily="2" charset="-52"/>
              </a:rPr>
              <a:t>Parallel NAND Flash</a:t>
            </a:r>
            <a:endParaRPr lang="ru-RU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Флэш-память </a:t>
            </a:r>
            <a:r>
              <a:rPr lang="ru-RU" sz="2000" dirty="0" err="1">
                <a:latin typeface="Montserrat" panose="00000500000000000000" pitchFamily="2" charset="-52"/>
              </a:rPr>
              <a:t>Parallel</a:t>
            </a:r>
            <a:r>
              <a:rPr lang="ru-RU" sz="2000" dirty="0">
                <a:latin typeface="Montserrat" panose="00000500000000000000" pitchFamily="2" charset="-52"/>
              </a:rPr>
              <a:t> NAND от </a:t>
            </a:r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соответствует протоколу ONFI 1.0. Продукт предлагает варианты плотности от 1 Гб до 8 Гб.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Он поддерживает напряжение 3 В или 1,8 В и интерфейсы ввода-вывода x8 или x16, а также основные пакеты, такие как TSOP48 и BGA63.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</a:t>
            </a:r>
            <a:r>
              <a:rPr lang="ru-RU" sz="2000" dirty="0" err="1">
                <a:latin typeface="Montserrat" panose="00000500000000000000" pitchFamily="2" charset="-52"/>
              </a:rPr>
              <a:t>Parallel</a:t>
            </a:r>
            <a:r>
              <a:rPr lang="ru-RU" sz="2000" dirty="0">
                <a:latin typeface="Montserrat" panose="00000500000000000000" pitchFamily="2" charset="-52"/>
              </a:rPr>
              <a:t> NAND Flash — это витрина, основанная на проверенной философии дизайна компании и ее стремлении к независимому проектированию. 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Внедрение инновационных достижений и строгих стандартов контроля качества в дизайн продукта обеспечивает промышленные, коммуникационные и бытовые электронные приложения широким спектром высокоскоростных и высоконадежных решений.</a:t>
            </a:r>
          </a:p>
        </p:txBody>
      </p:sp>
      <p:pic>
        <p:nvPicPr>
          <p:cNvPr id="3076" name="Picture 4" descr="GigaDevice Semiconductor Inc.">
            <a:extLst>
              <a:ext uri="{FF2B5EF4-FFF2-40B4-BE49-F238E27FC236}">
                <a16:creationId xmlns:a16="http://schemas.microsoft.com/office/drawing/2014/main" id="{F2B242E8-1332-C198-5852-CC8CFD09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437" y="2434315"/>
            <a:ext cx="5320914" cy="31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D25 SPI NOR Flash Memory - GigaDevice | Mouser">
            <a:extLst>
              <a:ext uri="{FF2B5EF4-FFF2-40B4-BE49-F238E27FC236}">
                <a16:creationId xmlns:a16="http://schemas.microsoft.com/office/drawing/2014/main" id="{4D430320-D01C-7441-527B-6C8272ECC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94" y="5732131"/>
            <a:ext cx="5715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00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8090" y="2205584"/>
            <a:ext cx="8736648" cy="59368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• </a:t>
            </a:r>
            <a:r>
              <a:rPr lang="en-US" sz="2000" spc="5" dirty="0" err="1">
                <a:solidFill>
                  <a:srgbClr val="231F20"/>
                </a:solidFill>
                <a:latin typeface="Montserrat"/>
                <a:cs typeface="Montserrat"/>
              </a:rPr>
              <a:t>GigaDevice</a:t>
            </a: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 Semiconductor, Inc</a:t>
            </a: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 основана в Силиконовой долине, штаб-квартира находится в Пекине, Китай.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• Компания-производитель полупроводников, специализируется на усовершенствованной энергонезависимой памяти и решения для 32-битных микроконтроллеров ARM </a:t>
            </a:r>
            <a:r>
              <a:rPr lang="ru-RU" sz="2000" spc="5" dirty="0" err="1">
                <a:solidFill>
                  <a:srgbClr val="231F20"/>
                </a:solidFill>
                <a:latin typeface="Montserrat"/>
                <a:cs typeface="Montserrat"/>
              </a:rPr>
              <a:t>Cortex</a:t>
            </a: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• Полный портфель продуктов </a:t>
            </a:r>
            <a:r>
              <a:rPr lang="ru-RU" sz="2000" spc="5" dirty="0" err="1">
                <a:solidFill>
                  <a:srgbClr val="231F20"/>
                </a:solidFill>
                <a:latin typeface="Montserrat"/>
                <a:cs typeface="Montserrat"/>
              </a:rPr>
              <a:t>Serial</a:t>
            </a: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 Flash, включая SPI NOR, SPI NAND.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• Широкий спектр линеек продуктов 32-разрядных микроконтроллеров, предназначенных для различных сегментов применений.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• Огромные ресурсы и возможности для исследований и разработок, специализирующиеся на разработке NVM и MCU.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• Доминирование на рынке последовательной флэш-памяти и 32-разрядных микроконтроллеров в Китае с крупнейшей клиентской базой.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• Первый китайский поставщик памяти завершил IPO на Шанхайской фондовой бирже.</a:t>
            </a:r>
          </a:p>
        </p:txBody>
      </p:sp>
      <p:sp>
        <p:nvSpPr>
          <p:cNvPr id="61" name="object 61"/>
          <p:cNvSpPr/>
          <p:nvPr/>
        </p:nvSpPr>
        <p:spPr>
          <a:xfrm>
            <a:off x="10052050" y="1766243"/>
            <a:ext cx="9755231" cy="832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9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08090" y="2205584"/>
            <a:ext cx="8736648" cy="52777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400" spc="5" dirty="0">
                <a:solidFill>
                  <a:srgbClr val="231F20"/>
                </a:solidFill>
                <a:latin typeface="Montserrat"/>
                <a:cs typeface="Montserrat"/>
              </a:rPr>
              <a:t>П</a:t>
            </a: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родукция представлена данными категориями: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Память: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SPI NOR Flash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SPI NAND Flash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Parallel NAND Flash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en-US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r>
              <a:rPr lang="ru-RU" sz="2000" spc="5" dirty="0">
                <a:solidFill>
                  <a:srgbClr val="231F20"/>
                </a:solidFill>
                <a:latin typeface="Montserrat"/>
                <a:cs typeface="Montserrat"/>
              </a:rPr>
              <a:t>Микроконтроллеры: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Arm Cortex-M3</a:t>
            </a: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355600" indent="-342900"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Arm Cortex-M4</a:t>
            </a: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355600" indent="-342900"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Arm Cortex-M23</a:t>
            </a: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355600" indent="-342900"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Arm Cortex-M33</a:t>
            </a:r>
            <a:endParaRPr lang="ru-RU" sz="2000" spc="5" dirty="0">
              <a:solidFill>
                <a:srgbClr val="231F20"/>
              </a:solidFill>
              <a:latin typeface="Montserrat"/>
              <a:cs typeface="Montserrat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106045" algn="l"/>
              </a:tabLst>
            </a:pPr>
            <a:r>
              <a:rPr lang="en-US" sz="2000" spc="5" dirty="0" err="1">
                <a:solidFill>
                  <a:srgbClr val="231F20"/>
                </a:solidFill>
                <a:latin typeface="Montserrat"/>
                <a:cs typeface="Montserrat"/>
              </a:rPr>
              <a:t>Risc</a:t>
            </a:r>
            <a:r>
              <a:rPr lang="en-US" sz="2000" spc="5" dirty="0">
                <a:solidFill>
                  <a:srgbClr val="231F20"/>
                </a:solidFill>
                <a:latin typeface="Montserrat"/>
                <a:cs typeface="Montserrat"/>
              </a:rPr>
              <a:t>-V</a:t>
            </a:r>
          </a:p>
          <a:p>
            <a:pPr marL="12700">
              <a:lnSpc>
                <a:spcPct val="100000"/>
              </a:lnSpc>
              <a:spcBef>
                <a:spcPts val="490"/>
              </a:spcBef>
              <a:tabLst>
                <a:tab pos="106045" algn="l"/>
              </a:tabLst>
            </a:pPr>
            <a:endParaRPr lang="ru-RU" sz="2400" spc="5" dirty="0">
              <a:solidFill>
                <a:srgbClr val="231F20"/>
              </a:solidFill>
              <a:latin typeface="Montserrat"/>
              <a:cs typeface="Montserra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052050" y="1766243"/>
            <a:ext cx="9755231" cy="8326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9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C1E42AB-4F74-4FDF-6013-75B3FE3F8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96"/>
          <a:stretch/>
        </p:blipFill>
        <p:spPr>
          <a:xfrm>
            <a:off x="336578" y="5733435"/>
            <a:ext cx="10470004" cy="470664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5125E20-EC3D-BD3D-71A2-A8078637A2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41"/>
          <a:stretch/>
        </p:blipFill>
        <p:spPr>
          <a:xfrm>
            <a:off x="334587" y="1472527"/>
            <a:ext cx="10471995" cy="429033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11492210" y="2767158"/>
            <a:ext cx="74888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Обширная линейка позволит подобрать микроконтроллер под поставленную задачу.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Каждая серия имеет большой выбор форм-фактора корпуса, что может сказаться на конечном размере устройства.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Наличие встроенной </a:t>
            </a:r>
            <a:r>
              <a:rPr lang="ru-RU" sz="2000" dirty="0" err="1">
                <a:latin typeface="Montserrat" panose="00000500000000000000" pitchFamily="2" charset="-52"/>
              </a:rPr>
              <a:t>Флеш</a:t>
            </a:r>
            <a:r>
              <a:rPr lang="ru-RU" sz="2000" dirty="0">
                <a:latin typeface="Montserrat" panose="00000500000000000000" pitchFamily="2" charset="-52"/>
              </a:rPr>
              <a:t>-памяти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Присутствуют (</a:t>
            </a:r>
            <a:r>
              <a:rPr lang="en-US" sz="2000" dirty="0">
                <a:latin typeface="Montserrat" panose="00000500000000000000" pitchFamily="2" charset="-52"/>
              </a:rPr>
              <a:t>pin-to-pin</a:t>
            </a:r>
            <a:r>
              <a:rPr lang="ru-RU" sz="2000" dirty="0">
                <a:latin typeface="Montserrat" panose="00000500000000000000" pitchFamily="2" charset="-52"/>
              </a:rPr>
              <a:t>) комплиментарные аналоги контроллеров именитого бренда, так и собственные разработки.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Более низкая стоимость и наличие на складах поставщиков.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Montserrat" panose="00000500000000000000" pitchFamily="2" charset="-52"/>
              </a:rPr>
              <a:t>Место в мировом списке лидеров по объему производимых продуктов, благодаря применению популярных архитектур, хорошо описанных и изученных, с обширным выбором средств разработки</a:t>
            </a:r>
          </a:p>
          <a:p>
            <a:r>
              <a:rPr lang="ru-RU" sz="2000" dirty="0">
                <a:latin typeface="Montserrat" panose="00000500000000000000" pitchFamily="2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60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790652" y="2270299"/>
            <a:ext cx="983746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Микроконтроллеры </a:t>
            </a:r>
            <a:r>
              <a:rPr lang="en-US" sz="2000" dirty="0">
                <a:latin typeface="Montserrat" panose="00000500000000000000" pitchFamily="2" charset="-52"/>
              </a:rPr>
              <a:t>GD32 ARM Cortex-M3</a:t>
            </a:r>
            <a:endParaRPr lang="ru-RU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Первое и популярное семейство микроконтроллеров </a:t>
            </a:r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Cortex-M3 (GD32F1xx) построено на 110-нм пластине, работает от источника питания 2,6–3,6 В и доступно в промышленном температурном диапазоне от –40 до +85 °C. Доступен широкий спектр устройств, которые охватывают как простые приложения, так и приложения, требующие более высокой производительности, а также широкий спектр популярных стандартов интерфейса, используемых в современных встроенных приложениях. Три режима энергосбережения обеспечивают гибкость для максимальной оптимизации между задержкой пробуждения и энергопотреблением, что особенно важно для приложений с низким энергопотреблением.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Микроконтроллеры, разработанные на основе Cortex-M3, по сей день остаются очень популярными и легко взаимозаменяемыми, предлагая стандартную </a:t>
            </a:r>
            <a:r>
              <a:rPr lang="ru-RU" sz="2000" dirty="0" err="1">
                <a:latin typeface="Montserrat" panose="00000500000000000000" pitchFamily="2" charset="-52"/>
              </a:rPr>
              <a:t>цоколёвку</a:t>
            </a:r>
            <a:r>
              <a:rPr lang="ru-RU" sz="2000" dirty="0">
                <a:latin typeface="Montserrat" panose="00000500000000000000" pitchFamily="2" charset="-52"/>
              </a:rPr>
              <a:t> в каждом типе корпуса во всем диапазоне и совместимость с другими продуктами, доступными на рынке. Однако в нынешних условиях исключительно высоких требований к производству пластин и упаковке эти устаревшие продукты медленно, но верно уступают место более новым, более мощным микроконтроллерам на базе Cortex-M4.</a:t>
            </a:r>
          </a:p>
        </p:txBody>
      </p:sp>
      <p:pic>
        <p:nvPicPr>
          <p:cNvPr id="59" name="Picture 2" descr="GigaDevice Continues to Strengthen its Portfolio of Arm® Cortex®-M23 based  MCUs | Macnica ATD Europe GmbH">
            <a:extLst>
              <a:ext uri="{FF2B5EF4-FFF2-40B4-BE49-F238E27FC236}">
                <a16:creationId xmlns:a16="http://schemas.microsoft.com/office/drawing/2014/main" id="{285E57B8-4041-C26F-192B-B10D52FA0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56" y="2892245"/>
            <a:ext cx="8163315" cy="56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9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790652" y="2270299"/>
            <a:ext cx="1096050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Микроконтроллеры </a:t>
            </a:r>
            <a:r>
              <a:rPr lang="en-US" sz="2000" dirty="0">
                <a:latin typeface="Montserrat" panose="00000500000000000000" pitchFamily="2" charset="-52"/>
              </a:rPr>
              <a:t>GD32 ARM Cortex-M</a:t>
            </a:r>
            <a:r>
              <a:rPr lang="ru-RU" sz="2000" dirty="0">
                <a:latin typeface="Montserrat" panose="00000500000000000000" pitchFamily="2" charset="-52"/>
              </a:rPr>
              <a:t>4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Микроконтроллеры GD32 ARM Cortex-M4 ( F) построены на 55-нм пластине. Основными дополнениями, которые ARM привносит в ядро ​​​​M4 по сравнению с M3, являются собственные возможности DSP и дополнительный ускоритель операций с плавающей запятой, который </a:t>
            </a:r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включает в большинство своих микроконтроллеров M4. Это помогает пользователю реализовать более эффективную обработку сигналов и выполнение сложных алгоритмов. Они также предлагают мощную технологию трассировки, а также расширенную поддержку отладки. Эта серия микроконтроллеров обеспечивает лучшее соотношение цены и качества с точки зрения увеличения вычислительной мощности, снижения энергопотребления и набора периферийных устройств.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Основываясь на успехе своего микроконтроллера Cortex-M3, </a:t>
            </a:r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теперь также предлагает широкий спектр микроконтроллеров Cortex-M4, но добавляет варианты с более высокой частотой процессора (до 200 МГц), дополнительную внутреннюю SRAM (до 512 КБ), а также некоторые дополнительные периферийные устройства. Например, добавлен USB HS, а также ускоритель обработки изображений для настраиваемого и гибкого преобразования формата изображения.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Эти микроконтроллеры идеально подходят для рынков и приложений, требующих более высокой точности, таких как управление цифровыми сигналами, промышленное управление, бытовое и портативное оборудование, встроенные модули, человеко-машинный интерфейс, системы безопасности и сигнализации, графический дисплей, автомобильная навигация, дроны и многочисленные общие приложения </a:t>
            </a:r>
            <a:r>
              <a:rPr lang="ru-RU" sz="2000" dirty="0" err="1">
                <a:latin typeface="Montserrat" panose="00000500000000000000" pitchFamily="2" charset="-52"/>
              </a:rPr>
              <a:t>IoT</a:t>
            </a:r>
            <a:r>
              <a:rPr lang="ru-RU" sz="2000" dirty="0">
                <a:latin typeface="Montserrat" panose="00000500000000000000" pitchFamily="2" charset="-52"/>
              </a:rPr>
              <a:t> .</a:t>
            </a:r>
          </a:p>
        </p:txBody>
      </p:sp>
      <p:pic>
        <p:nvPicPr>
          <p:cNvPr id="3" name="Picture 2" descr="GigaDevice Continues to Strengthen its Portfolio of Arm® Cortex®-M23 based  MCUs | Macnica ATD Europe GmbH">
            <a:extLst>
              <a:ext uri="{FF2B5EF4-FFF2-40B4-BE49-F238E27FC236}">
                <a16:creationId xmlns:a16="http://schemas.microsoft.com/office/drawing/2014/main" id="{E70B1C47-236E-EDC2-2CC9-9E2ECB6FD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56" y="2892245"/>
            <a:ext cx="8163315" cy="56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9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790652" y="2270299"/>
            <a:ext cx="106295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Микроконтроллеры </a:t>
            </a:r>
            <a:r>
              <a:rPr lang="en-US" sz="2000" dirty="0">
                <a:latin typeface="Montserrat" panose="00000500000000000000" pitchFamily="2" charset="-52"/>
              </a:rPr>
              <a:t>GD32 ARM Cortex-M</a:t>
            </a:r>
            <a:r>
              <a:rPr lang="ru-RU" sz="2000" dirty="0">
                <a:latin typeface="Montserrat" panose="00000500000000000000" pitchFamily="2" charset="-52"/>
              </a:rPr>
              <a:t>23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Более новые ARM® Cortex-M23 (GD32E2xx) также производятся на 55-нм пластине и представляют собой самый доступный вариант микроконтроллера </a:t>
            </a:r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. M23 считается для меня </a:t>
            </a:r>
            <a:r>
              <a:rPr lang="ru-RU" sz="2000" dirty="0" err="1">
                <a:latin typeface="Montserrat" panose="00000500000000000000" pitchFamily="2" charset="-52"/>
              </a:rPr>
              <a:t>Cortex</a:t>
            </a:r>
            <a:r>
              <a:rPr lang="ru-RU" sz="2000" dirty="0">
                <a:latin typeface="Montserrat" panose="00000500000000000000" pitchFamily="2" charset="-52"/>
              </a:rPr>
              <a:t> M0/M0+ следующего поколения от ARM, обеспечивающим расширенный, но обратно совместимый набор инструкций для более мощного и эффективного кодирования, такого как аппаратное разделение и немедленные перемещения. Это предоставляет инженерам экономичный путь перехода от существующих 8-разрядных систем и конструкций M0/M0+ к новейшему ядру ARM, предназначенному для более простого, недорогого и маломощного сегмента рынка.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Устройства GD32E23x подходят для широкого спектра приложений, таких как промышленное управление, приводы двигателей, пользовательский интерфейс, системы контроля мощности и сигнализации, бытовое и портативное оборудование, игры и GPS, электротранспорт и так далее.</a:t>
            </a:r>
          </a:p>
        </p:txBody>
      </p:sp>
      <p:pic>
        <p:nvPicPr>
          <p:cNvPr id="3" name="Picture 2" descr="GigaDevice Continues to Strengthen its Portfolio of Arm® Cortex®-M23 based  MCUs | Macnica ATD Europe GmbH">
            <a:extLst>
              <a:ext uri="{FF2B5EF4-FFF2-40B4-BE49-F238E27FC236}">
                <a16:creationId xmlns:a16="http://schemas.microsoft.com/office/drawing/2014/main" id="{585C5575-6B71-9CB8-0C80-1CD0D4E17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56" y="2892245"/>
            <a:ext cx="8163315" cy="56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7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790652" y="2270299"/>
            <a:ext cx="108455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Микроконтроллеры </a:t>
            </a:r>
            <a:r>
              <a:rPr lang="en-US" sz="2000" dirty="0">
                <a:latin typeface="Montserrat" panose="00000500000000000000" pitchFamily="2" charset="-52"/>
              </a:rPr>
              <a:t>GD32 ARM Cortex-M</a:t>
            </a:r>
            <a:r>
              <a:rPr lang="ru-RU" sz="2000" dirty="0">
                <a:latin typeface="Montserrat" panose="00000500000000000000" pitchFamily="2" charset="-52"/>
              </a:rPr>
              <a:t>33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ARM® Cortex-M33 (GD32E5xx) — новейшее ядро ​​MCU, представленное </a:t>
            </a:r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и изготовленное на 40-нм пластине . M33 считается процессором Cortex-M4 следующего поколения от ARM и основан на новейшей архитектуре ARMv8-M, обеспечивающей оптимальный баланс между производительностью и мощностью. Поддерживаются системные частоты до 180 МГц, а также встроенный аппаратный умножитель/делитель, набор инструкций DSP с дополнительными инструкциями для операций с плавающей запятой одинарной точности. Представлены новые функции, в том числе TMU — тригонометрический математический блок с 9 различными режимами работы и SHRTM — таймер сверхвысокого разрешения с типичным разрешением &lt; 90 </a:t>
            </a:r>
            <a:r>
              <a:rPr lang="ru-RU" sz="2000" dirty="0" err="1">
                <a:latin typeface="Montserrat" panose="00000500000000000000" pitchFamily="2" charset="-52"/>
              </a:rPr>
              <a:t>пс</a:t>
            </a:r>
            <a:r>
              <a:rPr lang="ru-RU" sz="2000" dirty="0">
                <a:latin typeface="Montserrat" panose="00000500000000000000" pitchFamily="2" charset="-52"/>
              </a:rPr>
              <a:t>.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Эти функции позволяют микроконтроллерам </a:t>
            </a:r>
            <a:r>
              <a:rPr lang="ru-RU" sz="2000" dirty="0" err="1">
                <a:latin typeface="Montserrat" panose="00000500000000000000" pitchFamily="2" charset="-52"/>
              </a:rPr>
              <a:t>GigaDevice</a:t>
            </a:r>
            <a:r>
              <a:rPr lang="ru-RU" sz="2000" dirty="0">
                <a:latin typeface="Montserrat" panose="00000500000000000000" pitchFamily="2" charset="-52"/>
              </a:rPr>
              <a:t> M33 решать широкий спектр связанных приложений, особенно в таких областях, как импульсные источники питания, расширенная обработка данных, управление двигателем, управление питанием и другие промышленные приложения, а также общие приложения </a:t>
            </a:r>
            <a:r>
              <a:rPr lang="ru-RU" sz="2000" dirty="0" err="1">
                <a:latin typeface="Montserrat" panose="00000500000000000000" pitchFamily="2" charset="-52"/>
              </a:rPr>
              <a:t>IoT</a:t>
            </a:r>
            <a:r>
              <a:rPr lang="ru-RU" sz="2000" dirty="0">
                <a:latin typeface="Montserrat" panose="00000500000000000000" pitchFamily="2" charset="-52"/>
              </a:rPr>
              <a:t>, которые требуют большего количества Edge Processing.</a:t>
            </a:r>
          </a:p>
        </p:txBody>
      </p:sp>
      <p:pic>
        <p:nvPicPr>
          <p:cNvPr id="3" name="Picture 2" descr="GigaDevice Continues to Strengthen its Portfolio of Arm® Cortex®-M23 based  MCUs | Macnica ATD Europe GmbH">
            <a:extLst>
              <a:ext uri="{FF2B5EF4-FFF2-40B4-BE49-F238E27FC236}">
                <a16:creationId xmlns:a16="http://schemas.microsoft.com/office/drawing/2014/main" id="{131FEBD2-564D-DDE9-9499-EB09F634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56" y="2892245"/>
            <a:ext cx="8163315" cy="56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23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29778"/>
            <a:ext cx="20104100" cy="579120"/>
          </a:xfrm>
          <a:custGeom>
            <a:avLst/>
            <a:gdLst/>
            <a:ahLst/>
            <a:cxnLst/>
            <a:rect l="l" t="t" r="r" b="b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3766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2368" y="670272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62539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144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3304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6254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143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3304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3397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1986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18" y="67027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3766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235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03397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98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22933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2831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530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835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2831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3677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46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4933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467" y="670272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681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69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310" y="670276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1163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9765" y="391035"/>
            <a:ext cx="260985" cy="263525"/>
          </a:xfrm>
          <a:custGeom>
            <a:avLst/>
            <a:gdLst/>
            <a:ahLst/>
            <a:cxnLst/>
            <a:rect l="l" t="t" r="r" b="b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39938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8539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60700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39942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8536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0700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80784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39378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61915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1163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9765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80784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937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0319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80227" y="111179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02708" y="10909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80227" y="670283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80228" y="950134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21074" y="670282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09853" y="1090982"/>
            <a:ext cx="263525" cy="122555"/>
          </a:xfrm>
          <a:custGeom>
            <a:avLst/>
            <a:gdLst/>
            <a:ahLst/>
            <a:cxnLst/>
            <a:rect l="l" t="t" r="r" b="b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32331" y="111179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9854" y="531880"/>
            <a:ext cx="140970" cy="122555"/>
          </a:xfrm>
          <a:custGeom>
            <a:avLst/>
            <a:gdLst/>
            <a:ahLst/>
            <a:cxnLst/>
            <a:rect l="l" t="t" r="r" b="b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1088" y="670283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09856" y="111177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50712" y="391035"/>
            <a:ext cx="122555" cy="263525"/>
          </a:xfrm>
          <a:custGeom>
            <a:avLst/>
            <a:gdLst/>
            <a:ahLst/>
            <a:cxnLst/>
            <a:rect l="l" t="t" r="r" b="b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163342" y="505219"/>
            <a:ext cx="811996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0" spc="-5" dirty="0" err="1">
                <a:solidFill>
                  <a:srgbClr val="FFFFFF"/>
                </a:solidFill>
                <a:latin typeface="Montserrat Light"/>
                <a:cs typeface="Montserrat Light"/>
              </a:rPr>
              <a:t>GigaDevice</a:t>
            </a:r>
            <a:r>
              <a:rPr lang="en-US" sz="2400" b="0" spc="-5" dirty="0">
                <a:solidFill>
                  <a:srgbClr val="FFFFFF"/>
                </a:solidFill>
                <a:latin typeface="Montserrat Light"/>
                <a:cs typeface="Montserrat Light"/>
              </a:rPr>
              <a:t> Semiconductor, Inc</a:t>
            </a:r>
            <a:endParaRPr lang="ru-RU" sz="2400" dirty="0">
              <a:latin typeface="Montserrat Light"/>
              <a:cs typeface="Montserrat Light"/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60E6657-72FA-4213-8FF0-9C2856260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71" y="391035"/>
            <a:ext cx="4535415" cy="553099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FECA935-9423-BC8A-2C82-B25C3A98AC7C}"/>
              </a:ext>
            </a:extLst>
          </p:cNvPr>
          <p:cNvSpPr txBox="1"/>
          <p:nvPr/>
        </p:nvSpPr>
        <p:spPr>
          <a:xfrm>
            <a:off x="790652" y="2270299"/>
            <a:ext cx="109605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Montserrat" panose="00000500000000000000" pitchFamily="2" charset="-52"/>
              </a:rPr>
              <a:t>Микроконтроллеры </a:t>
            </a:r>
            <a:r>
              <a:rPr lang="en-US" sz="2000" dirty="0">
                <a:latin typeface="Montserrat" panose="00000500000000000000" pitchFamily="2" charset="-52"/>
              </a:rPr>
              <a:t>GD32 RISC-V</a:t>
            </a:r>
            <a:endParaRPr lang="ru-RU" sz="2000" dirty="0">
              <a:latin typeface="Montserrat" panose="00000500000000000000" pitchFamily="2" charset="-52"/>
            </a:endParaRP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Ядро RISC-V — это определенная отличительная черта, отличающая GGDV от множества других поставщиков микроконтроллеров!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Ядро RISC-V обеспечивает впечатляющий баланс вычислительной мощности, сниженного энергопотребления и набора периферийных устройств. Он основан на бесплатной и гибкой открытой архитектуре набора инструкций RISC (поэтому никаких лицензионных отчислений за использование ядра) и использует бесплатные инструменты проектирования с открытым исходным кодом, и поэтому имеет тенденцию быть привлекательным для академических проектов. Тактовая частота составляет 108 МГц, а предлагаемые размеры флэш-памяти в настоящее время составляют до 128 КБ флэш-памяти с основными периферийными устройствами, помимо обычных портов UART / SPI / I2C, таких как CAN 2.0B и USB 2.0 FS OTG.</a:t>
            </a:r>
          </a:p>
          <a:p>
            <a:endParaRPr lang="ru-RU" sz="2000" dirty="0">
              <a:latin typeface="Montserrat" panose="00000500000000000000" pitchFamily="2" charset="-52"/>
            </a:endParaRPr>
          </a:p>
          <a:p>
            <a:r>
              <a:rPr lang="ru-RU" sz="2000" dirty="0">
                <a:latin typeface="Montserrat" panose="00000500000000000000" pitchFamily="2" charset="-52"/>
              </a:rPr>
              <a:t>Эти функции делают устройства GD32VF103 подходящими для широкого спектра взаимосвязанных приложений, особенно в таких областях, как промышленный контроль, приводы двигателей, системы мониторинга и сигнализации, бытовое и портативное оборудование, POS, автомобильный GPS, светодиодные дисплеи, новые </a:t>
            </a:r>
            <a:r>
              <a:rPr lang="ru-RU" sz="2000" dirty="0" err="1">
                <a:latin typeface="Montserrat" panose="00000500000000000000" pitchFamily="2" charset="-52"/>
              </a:rPr>
              <a:t>IoT</a:t>
            </a:r>
            <a:r>
              <a:rPr lang="ru-RU" sz="2000" dirty="0">
                <a:latin typeface="Montserrat" panose="00000500000000000000" pitchFamily="2" charset="-52"/>
              </a:rPr>
              <a:t>, периферийные вычисления и т. д.</a:t>
            </a:r>
          </a:p>
        </p:txBody>
      </p:sp>
      <p:pic>
        <p:nvPicPr>
          <p:cNvPr id="3" name="Picture 2" descr="GigaDevice Continues to Strengthen its Portfolio of Arm® Cortex®-M23 based  MCUs | Macnica ATD Europe GmbH">
            <a:extLst>
              <a:ext uri="{FF2B5EF4-FFF2-40B4-BE49-F238E27FC236}">
                <a16:creationId xmlns:a16="http://schemas.microsoft.com/office/drawing/2014/main" id="{C1C4FEB5-AE2A-7213-BE16-CB740CC2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56" y="2892245"/>
            <a:ext cx="8163315" cy="565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87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тиль_2021_present_1920.potx" id="{F3A29179-B496-40D7-A61E-5EAF1CDBD8FF}" vid="{25908ECC-0955-4BC4-9308-D89E52B0DB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6948</TotalTime>
  <Words>1426</Words>
  <Application>Microsoft Office PowerPoint</Application>
  <PresentationFormat>Произвольный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Montserrat</vt:lpstr>
      <vt:lpstr>Montserrat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Коршунов Денис</dc:creator>
  <cp:lastModifiedBy>Ларин Сергей</cp:lastModifiedBy>
  <cp:revision>28</cp:revision>
  <dcterms:created xsi:type="dcterms:W3CDTF">2021-05-27T07:34:49Z</dcterms:created>
  <dcterms:modified xsi:type="dcterms:W3CDTF">2023-04-07T11:53:38Z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</Properties>
</file>